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7" r:id="rId1"/>
  </p:sldMasterIdLst>
  <p:notesMasterIdLst>
    <p:notesMasterId r:id="rId27"/>
  </p:notesMasterIdLst>
  <p:sldIdLst>
    <p:sldId id="256" r:id="rId2"/>
    <p:sldId id="277" r:id="rId3"/>
    <p:sldId id="278" r:id="rId4"/>
    <p:sldId id="257" r:id="rId5"/>
    <p:sldId id="271" r:id="rId6"/>
    <p:sldId id="258" r:id="rId7"/>
    <p:sldId id="279" r:id="rId8"/>
    <p:sldId id="280" r:id="rId9"/>
    <p:sldId id="275" r:id="rId10"/>
    <p:sldId id="272" r:id="rId11"/>
    <p:sldId id="273" r:id="rId12"/>
    <p:sldId id="259" r:id="rId13"/>
    <p:sldId id="260" r:id="rId14"/>
    <p:sldId id="261" r:id="rId15"/>
    <p:sldId id="281" r:id="rId16"/>
    <p:sldId id="265" r:id="rId17"/>
    <p:sldId id="282" r:id="rId18"/>
    <p:sldId id="263" r:id="rId19"/>
    <p:sldId id="276" r:id="rId20"/>
    <p:sldId id="267" r:id="rId21"/>
    <p:sldId id="268" r:id="rId22"/>
    <p:sldId id="270" r:id="rId23"/>
    <p:sldId id="269" r:id="rId24"/>
    <p:sldId id="274" r:id="rId25"/>
    <p:sldId id="262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8" d="100"/>
          <a:sy n="68" d="100"/>
        </p:scale>
        <p:origin x="616" y="5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76002B-3342-46A8-BFB0-F782E472797D}" type="datetimeFigureOut">
              <a:rPr lang="en-US" smtClean="0"/>
              <a:t>1/11/2023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216969-1705-41F3-9807-8994D322E1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177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700" dirty="0"/>
              <a:t>If a product is not usable but first</a:t>
            </a:r>
            <a:r>
              <a:rPr lang="en-US" sz="2700" baseline="0" dirty="0"/>
              <a:t> to market – you put it out to gain market share and improve</a:t>
            </a:r>
            <a:br>
              <a:rPr lang="en-US" sz="2700" baseline="0" dirty="0"/>
            </a:br>
            <a:endParaRPr lang="en-US" sz="2700" baseline="0" dirty="0"/>
          </a:p>
          <a:p>
            <a:r>
              <a:rPr lang="en-US" sz="2700" baseline="0" dirty="0"/>
              <a:t>If there is little differentiations in products, having a solid user experience is critical. </a:t>
            </a:r>
          </a:p>
          <a:p>
            <a:endParaRPr lang="en-US" sz="2700" baseline="0" dirty="0"/>
          </a:p>
          <a:p>
            <a:r>
              <a:rPr lang="en-US" sz="2700" baseline="0" dirty="0"/>
              <a:t>Do the users have extensive background and knowledge of an older system and have to learn a new system</a:t>
            </a:r>
          </a:p>
          <a:p>
            <a:endParaRPr lang="en-US" sz="2700" baseline="0" dirty="0"/>
          </a:p>
          <a:p>
            <a:r>
              <a:rPr lang="en-US" sz="2700" baseline="0" dirty="0"/>
              <a:t>Is there a particular amount of data they must know before using the site </a:t>
            </a:r>
          </a:p>
          <a:p>
            <a:endParaRPr lang="en-US" sz="2700" baseline="0" dirty="0"/>
          </a:p>
          <a:p>
            <a:r>
              <a:rPr lang="en-US" sz="2700" baseline="0" dirty="0"/>
              <a:t>Consumer products and documentation </a:t>
            </a:r>
            <a:endParaRPr lang="en-US" baseline="0" dirty="0"/>
          </a:p>
          <a:p>
            <a:endParaRPr lang="en-US" baseline="0" dirty="0"/>
          </a:p>
          <a:p>
            <a:endParaRPr lang="en-US" dirty="0"/>
          </a:p>
          <a:p>
            <a:r>
              <a:rPr lang="en-US" dirty="0"/>
              <a:t>Concept</a:t>
            </a:r>
            <a:r>
              <a:rPr lang="en-US" baseline="0" dirty="0"/>
              <a:t> is as old as man – a wheel used to move something or someone more efficiently and more quickly from point A to point B</a:t>
            </a:r>
          </a:p>
          <a:p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D5A6D3-8552-4047-9C91-9C32B799A33B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30358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are newer ISO Standards that mention usability, but this is</a:t>
            </a:r>
            <a:r>
              <a:rPr lang="en-US" baseline="0" dirty="0"/>
              <a:t> the most usability centric one around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D5A6D3-8552-4047-9C91-9C32B799A33B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28686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7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830247" indent="-319326">
              <a:defRPr sz="27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277303" indent="-255461">
              <a:defRPr sz="27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788224" indent="-255461">
              <a:defRPr sz="27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299145" indent="-255461">
              <a:defRPr sz="27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810066" indent="-255461" algn="ctr" eaLnBrk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3320987" indent="-255461" algn="ctr" eaLnBrk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831908" indent="-255461" algn="ctr" eaLnBrk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4342829" indent="-255461" algn="ctr" eaLnBrk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fld id="{FC8BE89A-6346-C144-A323-1DE9C968BE4E}" type="slidenum">
              <a:rPr lang="en-US" sz="1300" b="0">
                <a:latin typeface="Arial" charset="0"/>
              </a:rPr>
              <a:pPr/>
              <a:t>22</a:t>
            </a:fld>
            <a:endParaRPr lang="en-US" sz="1300" b="0" dirty="0">
              <a:latin typeface="Arial" charset="0"/>
            </a:endParaRPr>
          </a:p>
        </p:txBody>
      </p:sp>
      <p:sp>
        <p:nvSpPr>
          <p:cNvPr id="921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baseline="0" dirty="0"/>
          </a:p>
        </p:txBody>
      </p:sp>
    </p:spTree>
    <p:extLst>
      <p:ext uri="{BB962C8B-B14F-4D97-AF65-F5344CB8AC3E}">
        <p14:creationId xmlns:p14="http://schemas.microsoft.com/office/powerpoint/2010/main" val="1583758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7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830247" indent="-319326">
              <a:defRPr sz="27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277303" indent="-255461">
              <a:defRPr sz="27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788224" indent="-255461">
              <a:defRPr sz="27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299145" indent="-255461">
              <a:defRPr sz="27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810066" indent="-255461" algn="ctr" eaLnBrk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3320987" indent="-255461" algn="ctr" eaLnBrk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831908" indent="-255461" algn="ctr" eaLnBrk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4342829" indent="-255461" algn="ctr" eaLnBrk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fld id="{FC8BE89A-6346-C144-A323-1DE9C968BE4E}" type="slidenum">
              <a:rPr lang="en-US" sz="1300" b="0">
                <a:latin typeface="Arial" charset="0"/>
              </a:rPr>
              <a:pPr/>
              <a:t>23</a:t>
            </a:fld>
            <a:endParaRPr lang="en-US" sz="1300" b="0" dirty="0">
              <a:latin typeface="Arial" charset="0"/>
            </a:endParaRPr>
          </a:p>
        </p:txBody>
      </p:sp>
      <p:sp>
        <p:nvSpPr>
          <p:cNvPr id="921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baseline="0" dirty="0"/>
          </a:p>
        </p:txBody>
      </p:sp>
    </p:spTree>
    <p:extLst>
      <p:ext uri="{BB962C8B-B14F-4D97-AF65-F5344CB8AC3E}">
        <p14:creationId xmlns:p14="http://schemas.microsoft.com/office/powerpoint/2010/main" val="20780574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C894E-222C-4353-BCA3-62DC03AB2425}" type="datetimeFigureOut">
              <a:rPr lang="en-US" smtClean="0"/>
              <a:t>1/11/2023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16FC90-D152-479E-AE59-24745E39F0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5715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C894E-222C-4353-BCA3-62DC03AB2425}" type="datetimeFigureOut">
              <a:rPr lang="en-US" smtClean="0"/>
              <a:t>1/11/2023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16FC90-D152-479E-AE59-24745E39F0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3792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C894E-222C-4353-BCA3-62DC03AB2425}" type="datetimeFigureOut">
              <a:rPr lang="en-US" smtClean="0"/>
              <a:t>1/11/2023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16FC90-D152-479E-AE59-24745E39F0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9344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C894E-222C-4353-BCA3-62DC03AB2425}" type="datetimeFigureOut">
              <a:rPr lang="en-US" smtClean="0"/>
              <a:t>1/11/2023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16FC90-D152-479E-AE59-24745E39F0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3634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C894E-222C-4353-BCA3-62DC03AB2425}" type="datetimeFigureOut">
              <a:rPr lang="en-US" smtClean="0"/>
              <a:t>1/11/2023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16FC90-D152-479E-AE59-24745E39F0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0805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C894E-222C-4353-BCA3-62DC03AB2425}" type="datetimeFigureOut">
              <a:rPr lang="en-US" smtClean="0"/>
              <a:t>1/11/2023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16FC90-D152-479E-AE59-24745E39F0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210471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C894E-222C-4353-BCA3-62DC03AB2425}" type="datetimeFigureOut">
              <a:rPr lang="en-US" smtClean="0"/>
              <a:t>1/11/2023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16FC90-D152-479E-AE59-24745E39F0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7403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C894E-222C-4353-BCA3-62DC03AB2425}" type="datetimeFigureOut">
              <a:rPr lang="en-US" smtClean="0"/>
              <a:t>1/11/2023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16FC90-D152-479E-AE59-24745E39F0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6263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C894E-222C-4353-BCA3-62DC03AB2425}" type="datetimeFigureOut">
              <a:rPr lang="en-US" smtClean="0"/>
              <a:t>1/11/2023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16FC90-D152-479E-AE59-24745E39F0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2231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C894E-222C-4353-BCA3-62DC03AB2425}" type="datetimeFigureOut">
              <a:rPr lang="en-US" smtClean="0"/>
              <a:t>1/11/2023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8C16FC90-D152-479E-AE59-24745E39F0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7296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C894E-222C-4353-BCA3-62DC03AB2425}" type="datetimeFigureOut">
              <a:rPr lang="en-US" smtClean="0"/>
              <a:t>1/11/2023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16FC90-D152-479E-AE59-24745E39F0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9892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C894E-222C-4353-BCA3-62DC03AB2425}" type="datetimeFigureOut">
              <a:rPr lang="en-US" smtClean="0"/>
              <a:t>1/11/2023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16FC90-D152-479E-AE59-24745E39F0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9437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C894E-222C-4353-BCA3-62DC03AB2425}" type="datetimeFigureOut">
              <a:rPr lang="en-US" smtClean="0"/>
              <a:t>1/11/2023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16FC90-D152-479E-AE59-24745E39F0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554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C894E-222C-4353-BCA3-62DC03AB2425}" type="datetimeFigureOut">
              <a:rPr lang="en-US" smtClean="0"/>
              <a:t>1/11/2023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16FC90-D152-479E-AE59-24745E39F0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2905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C894E-222C-4353-BCA3-62DC03AB2425}" type="datetimeFigureOut">
              <a:rPr lang="en-US" smtClean="0"/>
              <a:t>1/11/2023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16FC90-D152-479E-AE59-24745E39F0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6711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C894E-222C-4353-BCA3-62DC03AB2425}" type="datetimeFigureOut">
              <a:rPr lang="en-US" smtClean="0"/>
              <a:t>1/11/2023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16FC90-D152-479E-AE59-24745E39F0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9361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C894E-222C-4353-BCA3-62DC03AB2425}" type="datetimeFigureOut">
              <a:rPr lang="en-US" smtClean="0"/>
              <a:t>1/11/2023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16FC90-D152-479E-AE59-24745E39F0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6750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5C894E-222C-4353-BCA3-62DC03AB2425}" type="datetimeFigureOut">
              <a:rPr lang="en-US" smtClean="0"/>
              <a:t>1/11/2023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8C16FC90-D152-479E-AE59-24745E39F0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5945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8" r:id="rId1"/>
    <p:sldLayoutId id="2147483799" r:id="rId2"/>
    <p:sldLayoutId id="2147483800" r:id="rId3"/>
    <p:sldLayoutId id="2147483801" r:id="rId4"/>
    <p:sldLayoutId id="2147483802" r:id="rId5"/>
    <p:sldLayoutId id="2147483803" r:id="rId6"/>
    <p:sldLayoutId id="2147483804" r:id="rId7"/>
    <p:sldLayoutId id="2147483805" r:id="rId8"/>
    <p:sldLayoutId id="2147483806" r:id="rId9"/>
    <p:sldLayoutId id="2147483807" r:id="rId10"/>
    <p:sldLayoutId id="2147483808" r:id="rId11"/>
    <p:sldLayoutId id="2147483809" r:id="rId12"/>
    <p:sldLayoutId id="2147483810" r:id="rId13"/>
    <p:sldLayoutId id="2147483811" r:id="rId14"/>
    <p:sldLayoutId id="2147483812" r:id="rId15"/>
    <p:sldLayoutId id="2147483813" r:id="rId16"/>
    <p:sldLayoutId id="2147483814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uxpamagazine.org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uxpajournal.org/" TargetMode="External"/><Relationship Id="rId5" Type="http://schemas.openxmlformats.org/officeDocument/2006/relationships/hyperlink" Target="http://www.uxmatters.com/" TargetMode="External"/><Relationship Id="rId4" Type="http://schemas.openxmlformats.org/officeDocument/2006/relationships/hyperlink" Target="http://boxesandarrows.com/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beakerandflint/an-introduction-user-experience-design-2a7f8167bf03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User Experience ?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Amir Dirin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4540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UX</a:t>
            </a:r>
            <a:br>
              <a:rPr lang="en-US" dirty="0"/>
            </a:b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79629" y="1857081"/>
            <a:ext cx="9030878" cy="386268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C000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515020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UX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05982" y="2667000"/>
            <a:ext cx="6775373" cy="31242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C000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939915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UX and human factor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/>
              <a:buChar char="•"/>
            </a:pPr>
            <a:r>
              <a:rPr lang="en-US" dirty="0">
                <a:latin typeface="Trebuchet MS"/>
                <a:cs typeface="Trebuchet MS"/>
              </a:rPr>
              <a:t>Human Factors comes from the field of psychology and focuses on understanding basic biological/human traits and mapping to user’s needs</a:t>
            </a:r>
            <a:br>
              <a:rPr lang="en-US" dirty="0">
                <a:latin typeface="Trebuchet MS"/>
                <a:cs typeface="Trebuchet MS"/>
              </a:rPr>
            </a:br>
            <a:endParaRPr lang="en-US" dirty="0">
              <a:latin typeface="Trebuchet MS"/>
              <a:cs typeface="Trebuchet MS"/>
            </a:endParaRPr>
          </a:p>
          <a:p>
            <a:pPr marL="457200" indent="-457200">
              <a:buFont typeface="Arial"/>
              <a:buChar char="•"/>
            </a:pPr>
            <a:r>
              <a:rPr lang="en-US" dirty="0">
                <a:latin typeface="Trebuchet MS"/>
                <a:cs typeface="Trebuchet MS"/>
              </a:rPr>
              <a:t>The fast growth of information technology and the Internet have made UX a critical aspect of product and service design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76434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Achieving UX</a:t>
            </a:r>
          </a:p>
        </p:txBody>
      </p:sp>
      <p:sp>
        <p:nvSpPr>
          <p:cNvPr id="4" name="Rectangle 3"/>
          <p:cNvSpPr/>
          <p:nvPr/>
        </p:nvSpPr>
        <p:spPr>
          <a:xfrm>
            <a:off x="226424" y="1835643"/>
            <a:ext cx="10990216" cy="984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4000" dirty="0">
                <a:latin typeface="Trebuchet MS"/>
                <a:cs typeface="Trebuchet MS"/>
              </a:rPr>
              <a:t>RESEARCH – ANALYSIS - DESIGN - EVALUATION</a:t>
            </a:r>
          </a:p>
          <a:p>
            <a:pPr algn="r">
              <a:buNone/>
            </a:pPr>
            <a:endParaRPr lang="en-US" sz="1600" dirty="0">
              <a:latin typeface="Trebuchet MS"/>
              <a:cs typeface="Trebuchet MS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34992" y="2921714"/>
            <a:ext cx="256337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Wingdings" charset="2"/>
              <a:buChar char="§"/>
            </a:pPr>
            <a:r>
              <a:rPr lang="en-US" altLang="ja-JP" dirty="0">
                <a:latin typeface="Trebuchet MS"/>
                <a:cs typeface="Trebuchet MS"/>
              </a:rPr>
              <a:t>Understanding what the users need and their goals and behavior</a:t>
            </a:r>
          </a:p>
        </p:txBody>
      </p:sp>
      <p:sp>
        <p:nvSpPr>
          <p:cNvPr id="6" name="Rectangle 5"/>
          <p:cNvSpPr/>
          <p:nvPr/>
        </p:nvSpPr>
        <p:spPr>
          <a:xfrm>
            <a:off x="5721532" y="2775754"/>
            <a:ext cx="260712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Wingdings" charset="2"/>
              <a:buChar char="§"/>
            </a:pPr>
            <a:r>
              <a:rPr lang="en-US" altLang="ja-JP" dirty="0">
                <a:latin typeface="Trebuchet MS"/>
                <a:cs typeface="Trebuchet MS"/>
              </a:rPr>
              <a:t>creating and designing the interface or experience the user expects or needs</a:t>
            </a:r>
          </a:p>
        </p:txBody>
      </p:sp>
      <p:sp>
        <p:nvSpPr>
          <p:cNvPr id="7" name="Rectangle 6"/>
          <p:cNvSpPr/>
          <p:nvPr/>
        </p:nvSpPr>
        <p:spPr>
          <a:xfrm>
            <a:off x="8264434" y="2668032"/>
            <a:ext cx="2690949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>
                <a:latin typeface="Trebuchet MS"/>
                <a:cs typeface="Trebuchet MS"/>
              </a:rPr>
              <a:t>once the interface or product is  in a working state, users can test and evaluate if the interface or product maps to user’s mental model and needs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576081" y="2914253"/>
            <a:ext cx="196813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Filter the noisy data out. Identify the actually requirements and needs.</a:t>
            </a:r>
          </a:p>
        </p:txBody>
      </p:sp>
    </p:spTree>
    <p:extLst>
      <p:ext uri="{BB962C8B-B14F-4D97-AF65-F5344CB8AC3E}">
        <p14:creationId xmlns:p14="http://schemas.microsoft.com/office/powerpoint/2010/main" val="38142285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34767976"/>
              </p:ext>
            </p:extLst>
          </p:nvPr>
        </p:nvGraphicFramePr>
        <p:xfrm>
          <a:off x="1386840" y="3105785"/>
          <a:ext cx="105156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2522201463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775523395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362356564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19361573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RESEARCH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EVALUTION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11391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/>
                        <a:t>Interview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i="1" dirty="0"/>
                        <a:t>Interview transcript coding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i="1" dirty="0"/>
                        <a:t>Paper prototypes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i="1" dirty="0"/>
                        <a:t>Usability testing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52743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/>
                        <a:t>Observation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i="1" dirty="0"/>
                        <a:t>Affinity</a:t>
                      </a:r>
                      <a:r>
                        <a:rPr lang="en-US" i="1" baseline="0" dirty="0"/>
                        <a:t> diagram</a:t>
                      </a:r>
                      <a:endParaRPr lang="en-US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i="1" dirty="0"/>
                        <a:t>Storyboarding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i="1" dirty="0"/>
                        <a:t>Expert Review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01195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/>
                        <a:t>Survey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i="1" dirty="0"/>
                        <a:t>Heuristic Review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78812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449689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A772B4-3985-4CCD-8D84-256666FC0C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3165" y="261595"/>
            <a:ext cx="10018713" cy="1284402"/>
          </a:xfrm>
        </p:spPr>
        <p:txBody>
          <a:bodyPr/>
          <a:lstStyle/>
          <a:p>
            <a:r>
              <a:rPr lang="en-US" dirty="0"/>
              <a:t>User Centered Design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996657-437B-4FCD-B7AC-CAA6FC2984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7018" y="1545997"/>
            <a:ext cx="9410273" cy="4832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1526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1"/>
            <a:ext cx="10018713" cy="718794"/>
          </a:xfrm>
        </p:spPr>
        <p:txBody>
          <a:bodyPr/>
          <a:lstStyle/>
          <a:p>
            <a:r>
              <a:rPr lang="en-US" dirty="0"/>
              <a:t>The development timeline</a:t>
            </a:r>
          </a:p>
        </p:txBody>
      </p:sp>
      <p:pic>
        <p:nvPicPr>
          <p:cNvPr id="4" name="Picture 3" descr="typical_dev_timelin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9823" y="1477122"/>
            <a:ext cx="8716382" cy="4839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5807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EB207A-3A48-47AC-A361-508620B0E1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0299" y="82452"/>
            <a:ext cx="10018713" cy="1246695"/>
          </a:xfrm>
        </p:spPr>
        <p:txBody>
          <a:bodyPr/>
          <a:lstStyle/>
          <a:p>
            <a:r>
              <a:rPr lang="en-US" dirty="0"/>
              <a:t>Capital U (User)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F28365-7343-4D71-ADDC-558339362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5555" y="1240168"/>
            <a:ext cx="8889476" cy="437766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41699D4-49AD-4448-8D07-844A30D7A6C3}"/>
              </a:ext>
            </a:extLst>
          </p:cNvPr>
          <p:cNvSpPr txBox="1"/>
          <p:nvPr/>
        </p:nvSpPr>
        <p:spPr>
          <a:xfrm>
            <a:off x="2714919" y="5769205"/>
            <a:ext cx="84135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UCD Puts the User in the middle of the system design</a:t>
            </a:r>
          </a:p>
        </p:txBody>
      </p:sp>
    </p:spTree>
    <p:extLst>
      <p:ext uri="{BB962C8B-B14F-4D97-AF65-F5344CB8AC3E}">
        <p14:creationId xmlns:p14="http://schemas.microsoft.com/office/powerpoint/2010/main" val="23016011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>
                <a:latin typeface="Trebuchet MS"/>
                <a:cs typeface="Trebuchet MS"/>
              </a:rPr>
              <a:t>This listing on the previous slide is only a small sampling of the most common methods</a:t>
            </a:r>
            <a:br>
              <a:rPr lang="en-US" altLang="ja-JP" dirty="0">
                <a:latin typeface="Trebuchet MS"/>
                <a:cs typeface="Trebuchet MS"/>
              </a:rPr>
            </a:br>
            <a:endParaRPr lang="en-US" altLang="ja-JP" dirty="0">
              <a:latin typeface="Trebuchet MS"/>
              <a:cs typeface="Trebuchet MS"/>
            </a:endParaRPr>
          </a:p>
          <a:p>
            <a:r>
              <a:rPr lang="en-US" altLang="ja-JP" dirty="0">
                <a:latin typeface="Trebuchet MS"/>
                <a:cs typeface="Trebuchet MS"/>
              </a:rPr>
              <a:t>	There are many other methods available and used and due to the interdisciplinary nature of the field, we keep expanding the number of methods our field uses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13621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87CD7B-BD82-4D8F-AEEE-E12F9EFB74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91912"/>
            <a:ext cx="10018713" cy="860196"/>
          </a:xfrm>
        </p:spPr>
        <p:txBody>
          <a:bodyPr/>
          <a:lstStyle/>
          <a:p>
            <a:r>
              <a:rPr lang="en-US" dirty="0"/>
              <a:t>Interaction Design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DBFC196-61D0-45A2-B0AB-22F427C259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64091" y="952108"/>
            <a:ext cx="9539926" cy="5223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9169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F5CFB-B5A4-41BC-A341-8647FABA6D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685801"/>
            <a:ext cx="10018713" cy="1606926"/>
          </a:xfrm>
        </p:spPr>
        <p:txBody>
          <a:bodyPr/>
          <a:lstStyle/>
          <a:p>
            <a:r>
              <a:rPr lang="en-US" b="1" dirty="0"/>
              <a:t>History lesson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A66E53-9A7E-4F9E-8C33-64A5B0AF0B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6440" y="1866899"/>
            <a:ext cx="5432640" cy="4557810"/>
          </a:xfrm>
        </p:spPr>
        <p:txBody>
          <a:bodyPr/>
          <a:lstStyle/>
          <a:p>
            <a:r>
              <a:rPr lang="en-US" dirty="0"/>
              <a:t>The very first people interacting with computers were scientists, programmers, engineers, and “Experts”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C1045F-6271-4F8E-9561-C09966A1E3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5386" y="2545237"/>
            <a:ext cx="5665509" cy="3626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2447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777697" lvl="1" indent="-414772">
              <a:buFont typeface="Wingdings" charset="2"/>
              <a:buChar char="§"/>
            </a:pPr>
            <a:r>
              <a:rPr lang="en-US" sz="2903" dirty="0">
                <a:latin typeface="Trebuchet MS"/>
                <a:cs typeface="Trebuchet MS"/>
              </a:rPr>
              <a:t>Part of the overall issue with understanding usability and the user experience is the impact of the context of use of the product or service</a:t>
            </a:r>
          </a:p>
          <a:p>
            <a:pPr marL="777697" lvl="1" indent="-414772">
              <a:buFont typeface="Wingdings" charset="2"/>
              <a:buChar char="§"/>
            </a:pPr>
            <a:endParaRPr lang="en-US" sz="2903" dirty="0">
              <a:latin typeface="Trebuchet MS"/>
              <a:cs typeface="Trebuchet MS"/>
            </a:endParaRPr>
          </a:p>
          <a:p>
            <a:pPr marL="777697" lvl="1" indent="-414772">
              <a:buFont typeface="Wingdings" charset="2"/>
              <a:buChar char="§"/>
            </a:pPr>
            <a:r>
              <a:rPr lang="en-US" sz="2903" dirty="0">
                <a:latin typeface="Trebuchet MS"/>
                <a:cs typeface="Trebuchet MS"/>
              </a:rPr>
              <a:t>This is critical – and needs to be understood when working with a product</a:t>
            </a:r>
            <a:br>
              <a:rPr lang="en-US" sz="2903" dirty="0">
                <a:latin typeface="Trebuchet MS"/>
                <a:cs typeface="Trebuchet MS"/>
              </a:rPr>
            </a:br>
            <a:endParaRPr lang="en-US" sz="2903" dirty="0">
              <a:latin typeface="Trebuchet MS"/>
              <a:cs typeface="Trebuchet MS"/>
            </a:endParaRPr>
          </a:p>
          <a:p>
            <a:pPr marL="777697" lvl="1" indent="-414772">
              <a:buFont typeface="Wingdings" charset="2"/>
              <a:buChar char="§"/>
            </a:pPr>
            <a:r>
              <a:rPr lang="en-US" sz="2903" dirty="0">
                <a:latin typeface="Trebuchet MS"/>
                <a:cs typeface="Trebuchet MS"/>
              </a:rPr>
              <a:t>This also makes ‘standardizing’ usability &amp; user experience VERY DIFFICULT</a:t>
            </a:r>
          </a:p>
          <a:p>
            <a:pPr marL="0" indent="0"/>
            <a:endParaRPr lang="en-US" dirty="0">
              <a:latin typeface="Trebuchet MS"/>
              <a:cs typeface="Trebuchet MS"/>
            </a:endParaRPr>
          </a:p>
          <a:p>
            <a:endParaRPr lang="en-US" dirty="0"/>
          </a:p>
        </p:txBody>
      </p:sp>
      <p:sp>
        <p:nvSpPr>
          <p:cNvPr id="4" name="Titel 3"/>
          <p:cNvSpPr txBox="1">
            <a:spLocks/>
          </p:cNvSpPr>
          <p:nvPr/>
        </p:nvSpPr>
        <p:spPr bwMode="auto">
          <a:xfrm>
            <a:off x="2241863" y="358755"/>
            <a:ext cx="7445583" cy="522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2953" tIns="41476" rIns="82953" bIns="41476" numCol="1" anchor="t" anchorCtr="0" compatLnSpc="1">
            <a:prstTxWarp prst="textNoShape">
              <a:avLst/>
            </a:prstTxWarp>
          </a:bodyPr>
          <a:lstStyle>
            <a:lvl1pPr algn="ctr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4400">
                <a:solidFill>
                  <a:srgbClr val="000000"/>
                </a:solidFill>
                <a:latin typeface="+mj-lt"/>
                <a:ea typeface="+mj-ea"/>
                <a:cs typeface="+mj-cs"/>
              </a:defRPr>
            </a:lvl1pPr>
            <a:lvl2pPr algn="ctr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4400">
                <a:solidFill>
                  <a:srgbClr val="000000"/>
                </a:solidFill>
                <a:latin typeface="Arial" charset="0"/>
                <a:cs typeface="Arial Unicode MS" charset="0"/>
              </a:defRPr>
            </a:lvl2pPr>
            <a:lvl3pPr algn="ctr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4400">
                <a:solidFill>
                  <a:srgbClr val="000000"/>
                </a:solidFill>
                <a:latin typeface="Arial" charset="0"/>
                <a:cs typeface="Arial Unicode MS" charset="0"/>
              </a:defRPr>
            </a:lvl3pPr>
            <a:lvl4pPr algn="ctr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4400">
                <a:solidFill>
                  <a:srgbClr val="000000"/>
                </a:solidFill>
                <a:latin typeface="Arial" charset="0"/>
                <a:cs typeface="Arial Unicode MS" charset="0"/>
              </a:defRPr>
            </a:lvl4pPr>
            <a:lvl5pPr algn="ctr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4400">
                <a:solidFill>
                  <a:srgbClr val="000000"/>
                </a:solidFill>
                <a:latin typeface="Arial" charset="0"/>
                <a:cs typeface="Arial Unicode MS" charset="0"/>
              </a:defRPr>
            </a:lvl5pPr>
            <a:lvl6pPr marL="2514600" indent="-228600" algn="ctr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4400">
                <a:solidFill>
                  <a:srgbClr val="000000"/>
                </a:solidFill>
                <a:latin typeface="Arial" charset="0"/>
                <a:cs typeface="Arial Unicode MS" charset="0"/>
              </a:defRPr>
            </a:lvl6pPr>
            <a:lvl7pPr marL="2971800" indent="-228600" algn="ctr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4400">
                <a:solidFill>
                  <a:srgbClr val="000000"/>
                </a:solidFill>
                <a:latin typeface="Arial" charset="0"/>
                <a:cs typeface="Arial Unicode MS" charset="0"/>
              </a:defRPr>
            </a:lvl7pPr>
            <a:lvl8pPr marL="3429000" indent="-228600" algn="ctr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4400">
                <a:solidFill>
                  <a:srgbClr val="000000"/>
                </a:solidFill>
                <a:latin typeface="Arial" charset="0"/>
                <a:cs typeface="Arial Unicode MS" charset="0"/>
              </a:defRPr>
            </a:lvl8pPr>
            <a:lvl9pPr marL="3886200" indent="-228600" algn="ctr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4400">
                <a:solidFill>
                  <a:srgbClr val="000000"/>
                </a:solidFill>
                <a:latin typeface="Arial" charset="0"/>
                <a:cs typeface="Arial Unicode MS" charset="0"/>
              </a:defRPr>
            </a:lvl9pPr>
          </a:lstStyle>
          <a:p>
            <a:pPr algn="l"/>
            <a:r>
              <a:rPr lang="de-DE" sz="2903" dirty="0" err="1">
                <a:latin typeface="Trebuchet MS" pitchFamily="32" charset="0"/>
              </a:rPr>
              <a:t>Context</a:t>
            </a:r>
            <a:r>
              <a:rPr lang="de-DE" sz="2903" dirty="0">
                <a:latin typeface="Trebuchet MS" pitchFamily="32" charset="0"/>
              </a:rPr>
              <a:t> </a:t>
            </a:r>
            <a:r>
              <a:rPr lang="de-DE" sz="2903" dirty="0" err="1">
                <a:latin typeface="Trebuchet MS" pitchFamily="32" charset="0"/>
              </a:rPr>
              <a:t>within</a:t>
            </a:r>
            <a:r>
              <a:rPr lang="de-DE" sz="2903" dirty="0">
                <a:latin typeface="Trebuchet MS" pitchFamily="32" charset="0"/>
              </a:rPr>
              <a:t> User Experience (UX)</a:t>
            </a:r>
          </a:p>
        </p:txBody>
      </p:sp>
    </p:spTree>
    <p:extLst>
      <p:ext uri="{BB962C8B-B14F-4D97-AF65-F5344CB8AC3E}">
        <p14:creationId xmlns:p14="http://schemas.microsoft.com/office/powerpoint/2010/main" val="27790764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62925" lvl="1" indent="0"/>
            <a:r>
              <a:rPr lang="en-US" sz="2903" dirty="0">
                <a:latin typeface="Trebuchet MS"/>
                <a:cs typeface="Trebuchet MS"/>
              </a:rPr>
              <a:t>"[Usability refers to] the extent to which a product can be used by specified users to achieve specified goals with effectiveness, efficiency and satisfaction in a specified context of use." - ISO 9241-11  / ISO 9241-210</a:t>
            </a:r>
          </a:p>
          <a:p>
            <a:endParaRPr lang="en-US" dirty="0"/>
          </a:p>
        </p:txBody>
      </p:sp>
      <p:sp>
        <p:nvSpPr>
          <p:cNvPr id="4" name="Titel 3"/>
          <p:cNvSpPr txBox="1">
            <a:spLocks/>
          </p:cNvSpPr>
          <p:nvPr/>
        </p:nvSpPr>
        <p:spPr bwMode="auto">
          <a:xfrm>
            <a:off x="2224445" y="319517"/>
            <a:ext cx="8260674" cy="1175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2953" tIns="41476" rIns="82953" bIns="41476" numCol="1" anchor="t" anchorCtr="0" compatLnSpc="1">
            <a:prstTxWarp prst="textNoShape">
              <a:avLst/>
            </a:prstTxWarp>
          </a:bodyPr>
          <a:lstStyle>
            <a:lvl1pPr algn="ctr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4400">
                <a:solidFill>
                  <a:srgbClr val="000000"/>
                </a:solidFill>
                <a:latin typeface="+mj-lt"/>
                <a:ea typeface="+mj-ea"/>
                <a:cs typeface="+mj-cs"/>
              </a:defRPr>
            </a:lvl1pPr>
            <a:lvl2pPr algn="ctr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4400">
                <a:solidFill>
                  <a:srgbClr val="000000"/>
                </a:solidFill>
                <a:latin typeface="Arial" charset="0"/>
                <a:cs typeface="Arial Unicode MS" charset="0"/>
              </a:defRPr>
            </a:lvl2pPr>
            <a:lvl3pPr algn="ctr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4400">
                <a:solidFill>
                  <a:srgbClr val="000000"/>
                </a:solidFill>
                <a:latin typeface="Arial" charset="0"/>
                <a:cs typeface="Arial Unicode MS" charset="0"/>
              </a:defRPr>
            </a:lvl3pPr>
            <a:lvl4pPr algn="ctr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4400">
                <a:solidFill>
                  <a:srgbClr val="000000"/>
                </a:solidFill>
                <a:latin typeface="Arial" charset="0"/>
                <a:cs typeface="Arial Unicode MS" charset="0"/>
              </a:defRPr>
            </a:lvl4pPr>
            <a:lvl5pPr algn="ctr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4400">
                <a:solidFill>
                  <a:srgbClr val="000000"/>
                </a:solidFill>
                <a:latin typeface="Arial" charset="0"/>
                <a:cs typeface="Arial Unicode MS" charset="0"/>
              </a:defRPr>
            </a:lvl5pPr>
            <a:lvl6pPr marL="2514600" indent="-228600" algn="ctr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4400">
                <a:solidFill>
                  <a:srgbClr val="000000"/>
                </a:solidFill>
                <a:latin typeface="Arial" charset="0"/>
                <a:cs typeface="Arial Unicode MS" charset="0"/>
              </a:defRPr>
            </a:lvl6pPr>
            <a:lvl7pPr marL="2971800" indent="-228600" algn="ctr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4400">
                <a:solidFill>
                  <a:srgbClr val="000000"/>
                </a:solidFill>
                <a:latin typeface="Arial" charset="0"/>
                <a:cs typeface="Arial Unicode MS" charset="0"/>
              </a:defRPr>
            </a:lvl7pPr>
            <a:lvl8pPr marL="3429000" indent="-228600" algn="ctr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4400">
                <a:solidFill>
                  <a:srgbClr val="000000"/>
                </a:solidFill>
                <a:latin typeface="Arial" charset="0"/>
                <a:cs typeface="Arial Unicode MS" charset="0"/>
              </a:defRPr>
            </a:lvl8pPr>
            <a:lvl9pPr marL="3886200" indent="-228600" algn="ctr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4400">
                <a:solidFill>
                  <a:srgbClr val="000000"/>
                </a:solidFill>
                <a:latin typeface="Arial" charset="0"/>
                <a:cs typeface="Arial Unicode MS" charset="0"/>
              </a:defRPr>
            </a:lvl9pPr>
          </a:lstStyle>
          <a:p>
            <a:pPr algn="l"/>
            <a:r>
              <a:rPr lang="de-DE" sz="2903" dirty="0">
                <a:latin typeface="Trebuchet MS" pitchFamily="32" charset="0"/>
              </a:rPr>
              <a:t>International Organisation </a:t>
            </a:r>
            <a:r>
              <a:rPr lang="de-DE" sz="2903" dirty="0" err="1">
                <a:latin typeface="Trebuchet MS" pitchFamily="32" charset="0"/>
              </a:rPr>
              <a:t>for</a:t>
            </a:r>
            <a:r>
              <a:rPr lang="de-DE" sz="2903" dirty="0">
                <a:latin typeface="Trebuchet MS" pitchFamily="32" charset="0"/>
              </a:rPr>
              <a:t> Standardisation (ISO) – Usability</a:t>
            </a:r>
          </a:p>
        </p:txBody>
      </p:sp>
    </p:spTree>
    <p:extLst>
      <p:ext uri="{BB962C8B-B14F-4D97-AF65-F5344CB8AC3E}">
        <p14:creationId xmlns:p14="http://schemas.microsoft.com/office/powerpoint/2010/main" val="12685670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1"/>
          <p:cNvSpPr>
            <a:spLocks noGrp="1"/>
          </p:cNvSpPr>
          <p:nvPr>
            <p:ph type="title"/>
          </p:nvPr>
        </p:nvSpPr>
        <p:spPr>
          <a:xfrm>
            <a:off x="2373209" y="228107"/>
            <a:ext cx="7445583" cy="522537"/>
          </a:xfrm>
        </p:spPr>
        <p:txBody>
          <a:bodyPr>
            <a:normAutofit fontScale="90000"/>
          </a:bodyPr>
          <a:lstStyle/>
          <a:p>
            <a:r>
              <a:rPr lang="de-DE" sz="2903" b="1" dirty="0"/>
              <a:t>Good UX Books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sz="2177" dirty="0">
                <a:latin typeface="Trebuchet MS"/>
                <a:ea typeface="ＭＳ Ｐゴシック" charset="0"/>
                <a:cs typeface="Trebuchet MS"/>
              </a:rPr>
              <a:t>	Design of Everyday Things			User Experience Remastered</a:t>
            </a:r>
            <a:br>
              <a:rPr lang="en-US" sz="2177" dirty="0">
                <a:latin typeface="Trebuchet MS"/>
                <a:ea typeface="ＭＳ Ｐゴシック" charset="0"/>
                <a:cs typeface="Trebuchet MS"/>
              </a:rPr>
            </a:br>
            <a:r>
              <a:rPr lang="en-US" sz="2177" dirty="0">
                <a:latin typeface="Trebuchet MS"/>
                <a:ea typeface="ＭＳ Ｐゴシック" charset="0"/>
                <a:cs typeface="Trebuchet MS"/>
              </a:rPr>
              <a:t>Revised &amp; Expanded Edition		Chauncey Wilson</a:t>
            </a:r>
            <a:br>
              <a:rPr lang="en-US" sz="2177" dirty="0">
                <a:latin typeface="Trebuchet MS"/>
                <a:ea typeface="ＭＳ Ｐゴシック" charset="0"/>
                <a:cs typeface="Trebuchet MS"/>
              </a:rPr>
            </a:br>
            <a:r>
              <a:rPr lang="en-US" sz="2177" dirty="0">
                <a:latin typeface="Trebuchet MS"/>
                <a:ea typeface="ＭＳ Ｐゴシック" charset="0"/>
                <a:cs typeface="Trebuchet MS"/>
              </a:rPr>
              <a:t>Donald Norman</a:t>
            </a:r>
            <a:br>
              <a:rPr lang="en-US" sz="2177" dirty="0">
                <a:latin typeface="Trebuchet MS"/>
                <a:ea typeface="ＭＳ Ｐゴシック" charset="0"/>
                <a:cs typeface="Trebuchet MS"/>
              </a:rPr>
            </a:br>
            <a:endParaRPr lang="en-US" sz="2177" dirty="0">
              <a:latin typeface="Trebuchet MS"/>
              <a:ea typeface="ＭＳ Ｐゴシック" charset="0"/>
              <a:cs typeface="Trebuchet MS"/>
            </a:endParaRPr>
          </a:p>
          <a:p>
            <a:pPr>
              <a:buFontTx/>
              <a:buNone/>
              <a:defRPr/>
            </a:pPr>
            <a:endParaRPr lang="en-US" dirty="0">
              <a:latin typeface="Georgia" charset="0"/>
              <a:ea typeface="ＭＳ Ｐゴシック" charset="0"/>
            </a:endParaRPr>
          </a:p>
          <a:p>
            <a:pPr>
              <a:spcBef>
                <a:spcPct val="0"/>
              </a:spcBef>
              <a:defRPr/>
            </a:pPr>
            <a:endParaRPr lang="en-US" dirty="0">
              <a:latin typeface="Georgia" charset="0"/>
              <a:ea typeface="ＭＳ Ｐゴシック" charset="0"/>
            </a:endParaRPr>
          </a:p>
          <a:p>
            <a:pPr marL="0" indent="0">
              <a:defRPr/>
            </a:pPr>
            <a:endParaRPr lang="en-US" dirty="0">
              <a:latin typeface="Georgia" charset="0"/>
              <a:ea typeface="ＭＳ Ｐゴシック" charset="0"/>
            </a:endParaRPr>
          </a:p>
          <a:p>
            <a:pPr>
              <a:defRPr/>
            </a:pPr>
            <a:endParaRPr lang="en-US" dirty="0">
              <a:latin typeface="Georgia" charset="0"/>
              <a:ea typeface="ＭＳ Ｐゴシック" charset="0"/>
            </a:endParaRPr>
          </a:p>
          <a:p>
            <a:pPr>
              <a:buFontTx/>
              <a:buNone/>
              <a:defRPr/>
            </a:pPr>
            <a:endParaRPr lang="en-US" dirty="0">
              <a:latin typeface="Georgia" charset="0"/>
              <a:ea typeface="ＭＳ Ｐゴシック" charset="0"/>
            </a:endParaRPr>
          </a:p>
        </p:txBody>
      </p:sp>
      <p:pic>
        <p:nvPicPr>
          <p:cNvPr id="3" name="Picture 2" descr="UX_remaster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1032" y="3378625"/>
            <a:ext cx="2057165" cy="2467276"/>
          </a:xfrm>
          <a:prstGeom prst="rect">
            <a:avLst/>
          </a:prstGeom>
        </p:spPr>
      </p:pic>
      <p:pic>
        <p:nvPicPr>
          <p:cNvPr id="5" name="Picture 4" descr="Screen Shot 2014-06-03 at 4.56.23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5346" y="3580032"/>
            <a:ext cx="1666798" cy="2596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6675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1"/>
          <p:cNvSpPr>
            <a:spLocks noGrp="1"/>
          </p:cNvSpPr>
          <p:nvPr>
            <p:ph type="title"/>
          </p:nvPr>
        </p:nvSpPr>
        <p:spPr>
          <a:xfrm>
            <a:off x="2373209" y="228107"/>
            <a:ext cx="7445583" cy="522537"/>
          </a:xfrm>
        </p:spPr>
        <p:txBody>
          <a:bodyPr>
            <a:normAutofit fontScale="90000"/>
          </a:bodyPr>
          <a:lstStyle/>
          <a:p>
            <a:r>
              <a:rPr lang="de-DE" sz="2903" b="1" dirty="0"/>
              <a:t>Good UX Web Sites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buFont typeface="Wingdings" charset="2"/>
              <a:buChar char="§"/>
              <a:defRPr/>
            </a:pPr>
            <a:r>
              <a:rPr lang="en-US" sz="2177" dirty="0">
                <a:latin typeface="Trebuchet MS"/>
                <a:ea typeface="ＭＳ Ｐゴシック" charset="0"/>
                <a:cs typeface="Trebuchet MS"/>
              </a:rPr>
              <a:t>User Experience Magazine (A UXPA publication)</a:t>
            </a:r>
            <a:br>
              <a:rPr lang="en-US" sz="2177" dirty="0">
                <a:latin typeface="Trebuchet MS"/>
                <a:ea typeface="ＭＳ Ｐゴシック" charset="0"/>
                <a:cs typeface="Trebuchet MS"/>
              </a:rPr>
            </a:br>
            <a:r>
              <a:rPr lang="en-US" sz="2177" dirty="0">
                <a:latin typeface="Trebuchet MS"/>
                <a:ea typeface="ＭＳ Ｐゴシック" charset="0"/>
                <a:cs typeface="Trebuchet MS"/>
                <a:hlinkClick r:id="rId3"/>
              </a:rPr>
              <a:t>http://uxpamagazine.org/</a:t>
            </a:r>
            <a:br>
              <a:rPr lang="en-US" sz="2177" dirty="0">
                <a:latin typeface="Trebuchet MS"/>
                <a:ea typeface="ＭＳ Ｐゴシック" charset="0"/>
                <a:cs typeface="Trebuchet MS"/>
              </a:rPr>
            </a:br>
            <a:endParaRPr lang="en-US" sz="2177" dirty="0">
              <a:latin typeface="Trebuchet MS"/>
              <a:ea typeface="ＭＳ Ｐゴシック" charset="0"/>
              <a:cs typeface="Trebuchet MS"/>
            </a:endParaRPr>
          </a:p>
          <a:p>
            <a:pPr>
              <a:buFont typeface="Wingdings" charset="2"/>
              <a:buChar char="§"/>
              <a:defRPr/>
            </a:pPr>
            <a:r>
              <a:rPr lang="en-US" sz="2177" dirty="0">
                <a:latin typeface="Trebuchet MS"/>
                <a:ea typeface="ＭＳ Ｐゴシック" charset="0"/>
                <a:cs typeface="Trebuchet MS"/>
              </a:rPr>
              <a:t>Boxes and Arrows</a:t>
            </a:r>
            <a:br>
              <a:rPr lang="en-US" sz="2177" dirty="0">
                <a:latin typeface="Trebuchet MS"/>
                <a:ea typeface="ＭＳ Ｐゴシック" charset="0"/>
                <a:cs typeface="Trebuchet MS"/>
              </a:rPr>
            </a:br>
            <a:r>
              <a:rPr lang="en-US" sz="2177" dirty="0">
                <a:latin typeface="Trebuchet MS"/>
                <a:ea typeface="ＭＳ Ｐゴシック" charset="0"/>
                <a:cs typeface="Trebuchet MS"/>
                <a:hlinkClick r:id="rId4"/>
              </a:rPr>
              <a:t>http://boxesandarrows.com/</a:t>
            </a:r>
            <a:br>
              <a:rPr lang="en-US" sz="2177" dirty="0">
                <a:latin typeface="Trebuchet MS"/>
                <a:ea typeface="ＭＳ Ｐゴシック" charset="0"/>
                <a:cs typeface="Trebuchet MS"/>
                <a:hlinkClick r:id="rId4"/>
              </a:rPr>
            </a:br>
            <a:endParaRPr lang="en-US" sz="2177" dirty="0">
              <a:latin typeface="Trebuchet MS"/>
              <a:ea typeface="ＭＳ Ｐゴシック" charset="0"/>
              <a:cs typeface="Trebuchet MS"/>
            </a:endParaRPr>
          </a:p>
          <a:p>
            <a:pPr>
              <a:buFont typeface="Wingdings" charset="2"/>
              <a:buChar char="§"/>
              <a:defRPr/>
            </a:pPr>
            <a:r>
              <a:rPr lang="en-US" sz="2177" dirty="0">
                <a:latin typeface="Trebuchet MS"/>
                <a:ea typeface="ＭＳ Ｐゴシック" charset="0"/>
                <a:cs typeface="Trebuchet MS"/>
              </a:rPr>
              <a:t>UX Matters</a:t>
            </a:r>
            <a:br>
              <a:rPr lang="en-US" sz="2177" dirty="0">
                <a:latin typeface="Trebuchet MS"/>
                <a:ea typeface="ＭＳ Ｐゴシック" charset="0"/>
                <a:cs typeface="Trebuchet MS"/>
              </a:rPr>
            </a:br>
            <a:r>
              <a:rPr lang="en-US" sz="2177" dirty="0">
                <a:latin typeface="Trebuchet MS"/>
                <a:ea typeface="ＭＳ Ｐゴシック" charset="0"/>
                <a:cs typeface="Trebuchet MS"/>
                <a:hlinkClick r:id="rId5"/>
              </a:rPr>
              <a:t>http://www.uxmatters.com/</a:t>
            </a:r>
            <a:br>
              <a:rPr lang="en-US" sz="2177" dirty="0">
                <a:latin typeface="Trebuchet MS"/>
                <a:ea typeface="ＭＳ Ｐゴシック" charset="0"/>
                <a:cs typeface="Trebuchet MS"/>
                <a:hlinkClick r:id="rId5"/>
              </a:rPr>
            </a:br>
            <a:endParaRPr lang="en-US" sz="2177" dirty="0">
              <a:latin typeface="Trebuchet MS"/>
              <a:ea typeface="ＭＳ Ｐゴシック" charset="0"/>
              <a:cs typeface="Trebuchet MS"/>
            </a:endParaRPr>
          </a:p>
          <a:p>
            <a:pPr>
              <a:buFont typeface="Wingdings" charset="2"/>
              <a:buChar char="§"/>
              <a:defRPr/>
            </a:pPr>
            <a:r>
              <a:rPr lang="en-US" sz="2177" dirty="0">
                <a:latin typeface="Trebuchet MS"/>
                <a:ea typeface="ＭＳ Ｐゴシック" charset="0"/>
                <a:cs typeface="Trebuchet MS"/>
              </a:rPr>
              <a:t>Journal of Usability Studies [JUS] (A UXPA publication)</a:t>
            </a:r>
            <a:br>
              <a:rPr lang="en-US" sz="2177" dirty="0">
                <a:latin typeface="Trebuchet MS"/>
                <a:ea typeface="ＭＳ Ｐゴシック" charset="0"/>
                <a:cs typeface="Trebuchet MS"/>
              </a:rPr>
            </a:br>
            <a:r>
              <a:rPr lang="en-US" sz="2177" dirty="0">
                <a:latin typeface="Trebuchet MS"/>
                <a:ea typeface="ＭＳ Ｐゴシック" charset="0"/>
                <a:cs typeface="Trebuchet MS"/>
                <a:hlinkClick r:id="rId6"/>
              </a:rPr>
              <a:t>http://uxpajournal.org/</a:t>
            </a:r>
            <a:endParaRPr lang="en-US" sz="2177" dirty="0">
              <a:latin typeface="Georgia" charset="0"/>
              <a:ea typeface="ＭＳ Ｐゴシック" charset="0"/>
            </a:endParaRPr>
          </a:p>
          <a:p>
            <a:pPr>
              <a:buFontTx/>
              <a:buNone/>
              <a:defRPr/>
            </a:pPr>
            <a:endParaRPr lang="en-US" dirty="0">
              <a:latin typeface="Georgia" charset="0"/>
              <a:ea typeface="ＭＳ Ｐゴシック" charset="0"/>
            </a:endParaRPr>
          </a:p>
          <a:p>
            <a:pPr>
              <a:spcBef>
                <a:spcPct val="0"/>
              </a:spcBef>
              <a:defRPr/>
            </a:pPr>
            <a:endParaRPr lang="en-US" dirty="0">
              <a:latin typeface="Georgia" charset="0"/>
              <a:ea typeface="ＭＳ Ｐゴシック" charset="0"/>
            </a:endParaRPr>
          </a:p>
          <a:p>
            <a:pPr marL="0" indent="0">
              <a:defRPr/>
            </a:pPr>
            <a:endParaRPr lang="en-US" dirty="0">
              <a:latin typeface="Georgia" charset="0"/>
              <a:ea typeface="ＭＳ Ｐゴシック" charset="0"/>
            </a:endParaRPr>
          </a:p>
          <a:p>
            <a:pPr>
              <a:defRPr/>
            </a:pPr>
            <a:endParaRPr lang="en-US" dirty="0">
              <a:latin typeface="Georgia" charset="0"/>
              <a:ea typeface="ＭＳ Ｐゴシック" charset="0"/>
            </a:endParaRPr>
          </a:p>
          <a:p>
            <a:pPr>
              <a:buFontTx/>
              <a:buNone/>
              <a:defRPr/>
            </a:pPr>
            <a:endParaRPr lang="en-US" dirty="0">
              <a:latin typeface="Georgi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90214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328748"/>
            <a:ext cx="10018713" cy="707571"/>
          </a:xfrm>
        </p:spPr>
        <p:txBody>
          <a:bodyPr/>
          <a:lstStyle/>
          <a:p>
            <a:r>
              <a:rPr lang="en-US" dirty="0"/>
              <a:t>Some commercial example</a:t>
            </a:r>
          </a:p>
        </p:txBody>
      </p:sp>
      <p:pic>
        <p:nvPicPr>
          <p:cNvPr id="4" name="Picture 2" descr="badword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0754" y="1036319"/>
            <a:ext cx="8908869" cy="36488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021874" y="5216434"/>
            <a:ext cx="87951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https://medium.com/beakerandflint/an-introduction-user-experience-design-2a7f8167bf03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1546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Individual assignment /</a:t>
            </a:r>
            <a:endParaRPr lang="en-US" dirty="0">
              <a:solidFill>
                <a:srgbClr val="FF0000"/>
              </a:solidFill>
            </a:endParaRPr>
          </a:p>
          <a:p>
            <a:pPr lvl="1"/>
            <a:r>
              <a:rPr lang="en-US" dirty="0"/>
              <a:t>Create heuristic evaluation on:</a:t>
            </a:r>
          </a:p>
          <a:p>
            <a:pPr lvl="2"/>
            <a:r>
              <a:rPr lang="en-US" dirty="0"/>
              <a:t>OMA</a:t>
            </a:r>
          </a:p>
          <a:p>
            <a:pPr lvl="2"/>
            <a:r>
              <a:rPr lang="en-US" dirty="0"/>
              <a:t>This course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78733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1E6BF-E9E4-46D8-8B46-6DF53DB8C4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7433" y="379429"/>
            <a:ext cx="10018713" cy="1199561"/>
          </a:xfrm>
        </p:spPr>
        <p:txBody>
          <a:bodyPr/>
          <a:lstStyle/>
          <a:p>
            <a:r>
              <a:rPr lang="en-US" dirty="0"/>
              <a:t>Today UX and UI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7CB638-DC0D-427C-8E04-485A9310E3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2064471"/>
            <a:ext cx="6104267" cy="3726730"/>
          </a:xfrm>
        </p:spPr>
        <p:txBody>
          <a:bodyPr>
            <a:normAutofit/>
          </a:bodyPr>
          <a:lstStyle/>
          <a:p>
            <a:r>
              <a:rPr lang="en-US" b="1" dirty="0"/>
              <a:t>Many complex systems have been replaced or applied the power of computers</a:t>
            </a:r>
          </a:p>
          <a:p>
            <a:r>
              <a:rPr lang="en-US" b="1" dirty="0"/>
              <a:t>Human interaction has become constantly and increasing all the time.</a:t>
            </a:r>
          </a:p>
          <a:p>
            <a:r>
              <a:rPr lang="en-US" b="1" dirty="0"/>
              <a:t>UX&amp;UI should improve how human interact with computers and complex systems</a:t>
            </a:r>
          </a:p>
          <a:p>
            <a:endParaRPr lang="en-US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45355F-9339-413B-8551-D14B3C5E2D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3420" y="2312513"/>
            <a:ext cx="4242062" cy="2966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5533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user experience?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86643" y="2126888"/>
            <a:ext cx="10018713" cy="3124201"/>
          </a:xfrm>
        </p:spPr>
        <p:txBody>
          <a:bodyPr/>
          <a:lstStyle/>
          <a:p>
            <a:r>
              <a:rPr lang="en-US" dirty="0"/>
              <a:t>Technologies-</a:t>
            </a:r>
            <a:r>
              <a:rPr lang="en-US" dirty="0">
                <a:sym typeface="Wingdings" panose="05000000000000000000" pitchFamily="2" charset="2"/>
              </a:rPr>
              <a:t> Functionalities</a:t>
            </a:r>
          </a:p>
          <a:p>
            <a:r>
              <a:rPr lang="en-US" dirty="0">
                <a:sym typeface="Wingdings" panose="05000000000000000000" pitchFamily="2" charset="2"/>
              </a:rPr>
              <a:t>Utilities--  Usability</a:t>
            </a:r>
          </a:p>
          <a:p>
            <a:r>
              <a:rPr lang="en-US" dirty="0">
                <a:sym typeface="Wingdings" panose="05000000000000000000" pitchFamily="2" charset="2"/>
              </a:rPr>
              <a:t>Sustainability User experience </a:t>
            </a:r>
            <a:endParaRPr lang="en-US" dirty="0"/>
          </a:p>
        </p:txBody>
      </p:sp>
      <p:pic>
        <p:nvPicPr>
          <p:cNvPr id="4" name="Picture 3" descr="Screen Shot 2014-05-31 at 1.28.3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0587" y="2438399"/>
            <a:ext cx="4909029" cy="290280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4E26A8F-4448-40D2-A3CE-04B277782E6E}"/>
              </a:ext>
            </a:extLst>
          </p:cNvPr>
          <p:cNvSpPr txBox="1"/>
          <p:nvPr/>
        </p:nvSpPr>
        <p:spPr>
          <a:xfrm>
            <a:off x="2290713" y="5740924"/>
            <a:ext cx="78336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Amir Dirin, Marko Nieminen (2017). </a:t>
            </a:r>
            <a:r>
              <a:rPr lang="en-US" b="1" dirty="0"/>
              <a:t>The three eras of mobile learning user experience.  International Conference on Computer Supported Education (CSEDU). Porto, Portugal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95662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People definition of  UX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4153" y="2667000"/>
            <a:ext cx="9078280" cy="3489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9540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7177" y="157900"/>
            <a:ext cx="10018713" cy="1265548"/>
          </a:xfrm>
        </p:spPr>
        <p:txBody>
          <a:bodyPr/>
          <a:lstStyle/>
          <a:p>
            <a:r>
              <a:rPr lang="en-US" dirty="0"/>
              <a:t>UX as research topic</a:t>
            </a:r>
          </a:p>
        </p:txBody>
      </p:sp>
      <p:pic>
        <p:nvPicPr>
          <p:cNvPr id="4" name="Picture 3" descr="Screen Shot 2014-06-03 at 5.28.5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0264" y="1423448"/>
            <a:ext cx="10124388" cy="497735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accent3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5428857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E640C-7472-42A0-87F6-E4829DB164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0872" y="280447"/>
            <a:ext cx="10018713" cy="992171"/>
          </a:xfrm>
        </p:spPr>
        <p:txBody>
          <a:bodyPr/>
          <a:lstStyle/>
          <a:p>
            <a:r>
              <a:rPr lang="en-US" dirty="0"/>
              <a:t>Who practices UX &amp; UI?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23BFFE3-78E6-4433-B5A3-F51C402631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52335" y="1272618"/>
            <a:ext cx="10647987" cy="496792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C000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792372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07263-3E3F-430C-89F2-4F6FF67EB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experience design (UXD)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6FAC50-0D2E-4AAB-9298-155F7B72DE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User Experience is a discipline</a:t>
            </a:r>
          </a:p>
          <a:p>
            <a:r>
              <a:rPr lang="en-US" dirty="0"/>
              <a:t>User Experience is a process</a:t>
            </a:r>
          </a:p>
          <a:p>
            <a:r>
              <a:rPr lang="en-US" dirty="0"/>
              <a:t>User experience aims at improving a user engagement with the product</a:t>
            </a:r>
          </a:p>
          <a:p>
            <a:r>
              <a:rPr lang="en-US" dirty="0"/>
              <a:t>Small changes in a product has a significant impact on a product use</a:t>
            </a:r>
          </a:p>
        </p:txBody>
      </p:sp>
    </p:spTree>
    <p:extLst>
      <p:ext uri="{BB962C8B-B14F-4D97-AF65-F5344CB8AC3E}">
        <p14:creationId xmlns:p14="http://schemas.microsoft.com/office/powerpoint/2010/main" val="3405780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2DA34B-1476-4A6E-B33F-13D9345CC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9726" y="0"/>
            <a:ext cx="10018713" cy="765928"/>
          </a:xfrm>
        </p:spPr>
        <p:txBody>
          <a:bodyPr/>
          <a:lstStyle/>
          <a:p>
            <a:r>
              <a:rPr lang="en-US" dirty="0"/>
              <a:t>Example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D467BE-5717-4FE6-A17D-B7FEBC28CD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9726" y="886118"/>
            <a:ext cx="10374608" cy="4854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02698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TM03457496[[fn=Parallax]]</Template>
  <TotalTime>4474</TotalTime>
  <Words>729</Words>
  <Application>Microsoft Office PowerPoint</Application>
  <PresentationFormat>Widescreen</PresentationFormat>
  <Paragraphs>100</Paragraphs>
  <Slides>25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3" baseType="lpstr">
      <vt:lpstr>Arial</vt:lpstr>
      <vt:lpstr>Calibri</vt:lpstr>
      <vt:lpstr>Corbel</vt:lpstr>
      <vt:lpstr>Georgia</vt:lpstr>
      <vt:lpstr>Times New Roman</vt:lpstr>
      <vt:lpstr>Trebuchet MS</vt:lpstr>
      <vt:lpstr>Wingdings</vt:lpstr>
      <vt:lpstr>Parallax</vt:lpstr>
      <vt:lpstr>User Experience ?</vt:lpstr>
      <vt:lpstr>History lesson </vt:lpstr>
      <vt:lpstr>Today UX and UI </vt:lpstr>
      <vt:lpstr>What is user experience?</vt:lpstr>
      <vt:lpstr>People definition of  UX</vt:lpstr>
      <vt:lpstr>UX as research topic</vt:lpstr>
      <vt:lpstr>Who practices UX &amp; UI?</vt:lpstr>
      <vt:lpstr>User experience design (UXD)</vt:lpstr>
      <vt:lpstr>Example</vt:lpstr>
      <vt:lpstr>What is UX </vt:lpstr>
      <vt:lpstr>What is UX</vt:lpstr>
      <vt:lpstr>UX and human factor</vt:lpstr>
      <vt:lpstr>Achieving UX</vt:lpstr>
      <vt:lpstr>Methods</vt:lpstr>
      <vt:lpstr>User Centered Design</vt:lpstr>
      <vt:lpstr>The development timeline</vt:lpstr>
      <vt:lpstr>Capital U (User)</vt:lpstr>
      <vt:lpstr>Methods</vt:lpstr>
      <vt:lpstr>Interaction Design</vt:lpstr>
      <vt:lpstr>PowerPoint Presentation</vt:lpstr>
      <vt:lpstr>PowerPoint Presentation</vt:lpstr>
      <vt:lpstr>Good UX Books</vt:lpstr>
      <vt:lpstr>Good UX Web Sites</vt:lpstr>
      <vt:lpstr>Some commercial example</vt:lpstr>
      <vt:lpstr>Exercise </vt:lpstr>
    </vt:vector>
  </TitlesOfParts>
  <Company>Haaga-Helia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User Experience ?</dc:title>
  <dc:creator>Dirin Amir</dc:creator>
  <cp:lastModifiedBy>Amir Dirin</cp:lastModifiedBy>
  <cp:revision>35</cp:revision>
  <dcterms:created xsi:type="dcterms:W3CDTF">2018-08-19T09:59:04Z</dcterms:created>
  <dcterms:modified xsi:type="dcterms:W3CDTF">2023-01-11T10:54:19Z</dcterms:modified>
</cp:coreProperties>
</file>